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Gill Sans"/>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330F26-92AC-4430-B117-6DE9EB7F4746}">
  <a:tblStyle styleId="{DE330F26-92AC-4430-B117-6DE9EB7F47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GillSans-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ormat=borderless-mode&amp;project=hosted&amp;embed=ye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open-mainframe-project-member-company&amp;grouping=no&amp;embed=yes&amp;style=logo"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1" name="Google Shape;1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357" name="Google Shape;357;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70" name="Google Shape;470;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1" name="Google Shape;48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b3b521660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2"/>
              </a:rPr>
              <a:t>https://landscape.openmainframeproject.org/format=borderless-mode&amp;project=hosted&amp;embed=yes</a:t>
            </a:r>
            <a:endParaRPr/>
          </a:p>
          <a:p>
            <a:pPr indent="0" lvl="0" marL="0" rtl="0" algn="l">
              <a:spcBef>
                <a:spcPts val="0"/>
              </a:spcBef>
              <a:spcAft>
                <a:spcPts val="0"/>
              </a:spcAft>
              <a:buNone/>
            </a:pPr>
            <a:r>
              <a:t/>
            </a:r>
            <a:endParaRPr/>
          </a:p>
        </p:txBody>
      </p:sp>
      <p:sp>
        <p:nvSpPr>
          <p:cNvPr id="182" name="Google Shape;182;gb3b5216608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3b521660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3b5216608_0_2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dk1"/>
                </a:solidFill>
              </a:rPr>
              <a:t>Source: </a:t>
            </a:r>
            <a:r>
              <a:rPr lang="en-US" u="sng">
                <a:solidFill>
                  <a:schemeClr val="hlink"/>
                </a:solidFill>
                <a:hlinkClick r:id="rId2"/>
              </a:rPr>
              <a:t>https://landscape.openmainframeproject.org/fullscreen</a:t>
            </a:r>
            <a:r>
              <a:rPr lang="en-US">
                <a:solidFill>
                  <a:schemeClr val="dk1"/>
                </a:solidFill>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3b521660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3b5216608_0_4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2"/>
              </a:rPr>
              <a:t>https://landscape.openmainframeproject.org/card-mode?category=open-mainframe-project-member-company&amp;grouping=no&amp;embed=yes&amp;style=logo</a:t>
            </a:r>
            <a:r>
              <a:rPr lang="en-US"/>
              <a:t>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0c76ce118_1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80c76ce1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4"/>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9" name="Google Shape;159;p24"/>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0" name="Google Shape;160;p24"/>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161" name="Google Shape;161;p24"/>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24"/>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5" name="Google Shape;165;p25"/>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66" name="Google Shape;166;p25"/>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22.png"/></Relationships>
</file>

<file path=ppt/slides/_rels/slide17.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1.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33.png"/><Relationship Id="rId9" Type="http://schemas.openxmlformats.org/officeDocument/2006/relationships/image" Target="../media/image35.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32.png"/><Relationship Id="rId8"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6.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174" name="Google Shape;174;p27"/>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249" name="Google Shape;249;p36"/>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250" name="Google Shape;250;p36"/>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252" name="Google Shape;252;p36"/>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253" name="Google Shape;253;p36"/>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254" name="Google Shape;254;p36"/>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256" name="Google Shape;256;p36"/>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257" name="Google Shape;257;p36"/>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258" name="Google Shape;258;p36"/>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260" name="Google Shape;260;p36"/>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261" name="Google Shape;261;p36"/>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262" name="Google Shape;262;p36"/>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264" name="Google Shape;264;p36"/>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265" name="Google Shape;265;p36"/>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266" name="Google Shape;266;p36"/>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268" name="Google Shape;268;p36"/>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269" name="Google Shape;269;p36"/>
          <p:cNvGrpSpPr/>
          <p:nvPr/>
        </p:nvGrpSpPr>
        <p:grpSpPr>
          <a:xfrm>
            <a:off x="2817492" y="1400352"/>
            <a:ext cx="3509239" cy="3257208"/>
            <a:chOff x="3318063" y="1368287"/>
            <a:chExt cx="2408000" cy="2993482"/>
          </a:xfrm>
        </p:grpSpPr>
        <p:sp>
          <p:nvSpPr>
            <p:cNvPr id="270" name="Google Shape;270;p36"/>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1" name="Google Shape;271;p36"/>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2" name="Google Shape;272;p36"/>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3" name="Google Shape;273;p36"/>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4" name="Google Shape;274;p36"/>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75" name="Google Shape;275;p36"/>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6" name="Google Shape;276;p36"/>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77" name="Google Shape;277;p36"/>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278" name="Google Shape;278;p36"/>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79" name="Google Shape;279;p36"/>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80" name="Google Shape;280;p36"/>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1" name="Google Shape;281;p36"/>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2" name="Google Shape;282;p36"/>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3" name="Google Shape;283;p36"/>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4" name="Google Shape;284;p36"/>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85" name="Google Shape;285;p36"/>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86" name="Google Shape;286;p36"/>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287" name="Google Shape;287;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37"/>
          <p:cNvGrpSpPr/>
          <p:nvPr/>
        </p:nvGrpSpPr>
        <p:grpSpPr>
          <a:xfrm>
            <a:off x="673100" y="1096782"/>
            <a:ext cx="8098943" cy="3311092"/>
            <a:chOff x="0" y="1661"/>
            <a:chExt cx="10798591" cy="4414789"/>
          </a:xfrm>
        </p:grpSpPr>
        <p:sp>
          <p:nvSpPr>
            <p:cNvPr id="293" name="Google Shape;293;p37"/>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4" name="Google Shape;294;p37"/>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295" name="Google Shape;295;p37"/>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6" name="Google Shape;296;p37"/>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297" name="Google Shape;297;p37"/>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8" name="Google Shape;298;p37"/>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299" name="Google Shape;299;p37"/>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0" name="Google Shape;300;p37"/>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01" name="Google Shape;301;p37"/>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 name="Google Shape;302;p37"/>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03" name="Google Shape;303;p37"/>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4" name="Google Shape;304;p37"/>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05" name="Google Shape;305;p37"/>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6" name="Google Shape;306;p37"/>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07" name="Google Shape;307;p37"/>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 name="Google Shape;308;p37"/>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09" name="Google Shape;309;p37"/>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0" name="Google Shape;310;p37"/>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11" name="Google Shape;311;p37"/>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2" name="Google Shape;312;p37"/>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13" name="Google Shape;313;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8"/>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19" name="Google Shape;319;p38"/>
          <p:cNvCxnSpPr>
            <a:stCxn id="318"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20" name="Google Shape;320;p38"/>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21" name="Google Shape;321;p38"/>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22" name="Google Shape;322;p38"/>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23" name="Google Shape;323;p38"/>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24" name="Google Shape;324;p38"/>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25" name="Google Shape;325;p38"/>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26" name="Google Shape;326;p38"/>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27" name="Google Shape;327;p38"/>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28" name="Google Shape;328;p38"/>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329" name="Google Shape;329;p38"/>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sp>
        <p:nvSpPr>
          <p:cNvPr id="330" name="Google Shape;330;p38"/>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matter</a:t>
            </a:r>
            <a:endParaRPr sz="1100"/>
          </a:p>
        </p:txBody>
      </p:sp>
      <p:sp>
        <p:nvSpPr>
          <p:cNvPr id="331" name="Google Shape;331;p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332" name="Google Shape;332;p38"/>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9"/>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39" name="Google Shape;339;p39"/>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400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345" name="Google Shape;345;p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46" name="Google Shape;346;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1"/>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352" name="Google Shape;352;p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53" name="Google Shape;353;p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360" name="Google Shape;360;p42"/>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361" name="Google Shape;361;p42"/>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362" name="Google Shape;362;p42"/>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63" name="Google Shape;363;p42"/>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64" name="Google Shape;364;p42"/>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65" name="Google Shape;365;p42"/>
          <p:cNvCxnSpPr>
            <a:stCxn id="363" idx="6"/>
            <a:endCxn id="362"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66" name="Google Shape;366;p42"/>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67" name="Google Shape;367;p42"/>
          <p:cNvCxnSpPr>
            <a:stCxn id="362" idx="6"/>
            <a:endCxn id="366"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368" name="Google Shape;368;p42"/>
          <p:cNvCxnSpPr>
            <a:stCxn id="366" idx="6"/>
            <a:endCxn id="364"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69" name="Google Shape;369;p42"/>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70" name="Google Shape;370;p42"/>
          <p:cNvCxnSpPr>
            <a:stCxn id="364" idx="6"/>
            <a:endCxn id="369"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1" name="Google Shape;371;p42"/>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72" name="Google Shape;372;p42"/>
          <p:cNvCxnSpPr>
            <a:stCxn id="369" idx="6"/>
            <a:endCxn id="371"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3" name="Google Shape;373;p42"/>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374" name="Google Shape;374;p42"/>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375" name="Google Shape;375;p42"/>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376" name="Google Shape;376;p42"/>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377" name="Google Shape;377;p42"/>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378" name="Google Shape;378;p42"/>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379" name="Google Shape;379;p42"/>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380" name="Google Shape;380;p42"/>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381" name="Google Shape;381;p42"/>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382" name="Google Shape;382;p42"/>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383" name="Google Shape;383;p42"/>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84" name="Google Shape;384;p42"/>
          <p:cNvCxnSpPr>
            <a:stCxn id="371" idx="6"/>
            <a:endCxn id="383"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85" name="Google Shape;385;p42"/>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386" name="Google Shape;386;p42"/>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387" name="Google Shape;387;p42"/>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388" name="Google Shape;388;p42"/>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389" name="Google Shape;389;p42"/>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390" name="Google Shape;390;p42"/>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391" name="Google Shape;391;p42"/>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392" name="Google Shape;392;p42"/>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393" name="Google Shape;393;p42"/>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3"/>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399" name="Google Shape;399;p43"/>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00" name="Google Shape;400;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4"/>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406" name="Google Shape;406;p44"/>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07" name="Google Shape;407;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5"/>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3" name="Google Shape;413;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idx="1" type="body"/>
          </p:nvPr>
        </p:nvSpPr>
        <p:spPr>
          <a:xfrm>
            <a:off x="524535" y="207034"/>
            <a:ext cx="7696439" cy="4668102"/>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2000"/>
              <a:buNone/>
            </a:pPr>
            <a:r>
              <a:rPr lang="en-US">
                <a:solidFill>
                  <a:schemeClr val="dk1"/>
                </a:solidFill>
              </a:rPr>
              <a:t>Mission of the Open Mainframe Project: </a:t>
            </a:r>
            <a:endParaRPr/>
          </a:p>
          <a:p>
            <a:pPr indent="0" lvl="0" marL="127000" rtl="0" algn="l">
              <a:lnSpc>
                <a:spcPct val="100000"/>
              </a:lnSpc>
              <a:spcBef>
                <a:spcPts val="1200"/>
              </a:spcBef>
              <a:spcAft>
                <a:spcPts val="0"/>
              </a:spcAft>
              <a:buSzPts val="2800"/>
              <a:buNone/>
            </a:pPr>
            <a:r>
              <a:rPr b="1" lang="en-US" sz="2800">
                <a:solidFill>
                  <a:srgbClr val="0070C0"/>
                </a:solidFill>
              </a:rPr>
              <a:t>Build community and adoption of Open Source on the mainframe </a:t>
            </a:r>
            <a:endParaRPr/>
          </a:p>
          <a:p>
            <a:pPr indent="0" lvl="0" marL="127000" rtl="0" algn="l">
              <a:lnSpc>
                <a:spcPct val="100000"/>
              </a:lnSpc>
              <a:spcBef>
                <a:spcPts val="1200"/>
              </a:spcBef>
              <a:spcAft>
                <a:spcPts val="0"/>
              </a:spcAft>
              <a:buSzPts val="2000"/>
              <a:buNone/>
            </a:pPr>
            <a:r>
              <a:t/>
            </a:r>
            <a:endParaRPr>
              <a:solidFill>
                <a:schemeClr val="dk1"/>
              </a:solidFill>
            </a:endParaRPr>
          </a:p>
          <a:p>
            <a:pPr indent="-230187" lvl="1" marL="742950" rtl="0" algn="l">
              <a:lnSpc>
                <a:spcPct val="100000"/>
              </a:lnSpc>
              <a:spcBef>
                <a:spcPts val="1200"/>
              </a:spcBef>
              <a:spcAft>
                <a:spcPts val="0"/>
              </a:spcAft>
              <a:buSzPts val="2400"/>
              <a:buFont typeface="Arial"/>
              <a:buChar char="•"/>
            </a:pPr>
            <a:r>
              <a:rPr b="1" lang="en-US" sz="2400">
                <a:solidFill>
                  <a:srgbClr val="FF9900"/>
                </a:solidFill>
              </a:rPr>
              <a:t>Eliminating barriers </a:t>
            </a:r>
            <a:r>
              <a:rPr lang="en-US" sz="2000"/>
              <a:t>to Open Source adoption on the mainframe</a:t>
            </a:r>
            <a:endParaRPr/>
          </a:p>
          <a:p>
            <a:pPr indent="-230187" lvl="1" marL="742950" rtl="0" algn="l">
              <a:lnSpc>
                <a:spcPct val="100000"/>
              </a:lnSpc>
              <a:spcBef>
                <a:spcPts val="1200"/>
              </a:spcBef>
              <a:spcAft>
                <a:spcPts val="0"/>
              </a:spcAft>
              <a:buSzPts val="2400"/>
              <a:buFont typeface="Arial"/>
              <a:buChar char="•"/>
            </a:pPr>
            <a:r>
              <a:rPr b="1" lang="en-US" sz="2400">
                <a:solidFill>
                  <a:srgbClr val="00B0F0"/>
                </a:solidFill>
              </a:rPr>
              <a:t>Demonstrating value </a:t>
            </a:r>
            <a:r>
              <a:rPr lang="en-US" sz="2000"/>
              <a:t>of the mainframe on technical and business levels</a:t>
            </a:r>
            <a:endParaRPr/>
          </a:p>
          <a:p>
            <a:pPr indent="-230187" lvl="1" marL="742950" rtl="0" algn="l">
              <a:lnSpc>
                <a:spcPct val="100000"/>
              </a:lnSpc>
              <a:spcBef>
                <a:spcPts val="1200"/>
              </a:spcBef>
              <a:spcAft>
                <a:spcPts val="0"/>
              </a:spcAft>
              <a:buSzPts val="2400"/>
              <a:buFont typeface="Arial"/>
              <a:buChar char="•"/>
            </a:pPr>
            <a:r>
              <a:rPr b="1" lang="en-US" sz="2400">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419" name="Google Shape;419;p46"/>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420" name="Google Shape;420;p46"/>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421" name="Google Shape;421;p46"/>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422" name="Google Shape;422;p46"/>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423" name="Google Shape;423;p46"/>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429" name="Google Shape;429;p47"/>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430" name="Google Shape;430;p47"/>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431" name="Google Shape;431;p47"/>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432" name="Google Shape;432;p47"/>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433" name="Google Shape;433;p47"/>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434" name="Google Shape;434;p47"/>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435" name="Google Shape;435;p47"/>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436" name="Google Shape;436;p47"/>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437" name="Google Shape;437;p47"/>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43" name="Google Shape;443;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49" name="Google Shape;449;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0"/>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455" name="Google Shape;455;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461" name="Google Shape;461;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a:t>Our project communities control the name of the project, not any one member or company contributor</a:t>
            </a:r>
            <a:endParaRPr/>
          </a:p>
          <a:p>
            <a:pPr indent="-165100" lvl="0" marL="1778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165100" lvl="0" marL="1778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165100" lvl="0" marL="1778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7" name="Google Shape;467;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descr="12c copy" id="472" name="Google Shape;472;p5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473" name="Google Shape;473;p5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4" name="Google Shape;474;p53"/>
          <p:cNvSpPr/>
          <p:nvPr/>
        </p:nvSpPr>
        <p:spPr>
          <a:xfrm>
            <a:off x="0" y="0"/>
            <a:ext cx="13752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p53"/>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and participate in any of our 16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476" name="Google Shape;476;p53"/>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477" name="Google Shape;477;p5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478" name="Google Shape;478;p5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nvSpPr>
        <p:spPr>
          <a:xfrm>
            <a:off x="0" y="0"/>
            <a:ext cx="22185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Creating spaces for mainframe community open source collaboration</a:t>
            </a:r>
            <a:endParaRPr sz="3000">
              <a:solidFill>
                <a:srgbClr val="262626"/>
              </a:solidFill>
              <a:latin typeface="Gill Sans"/>
              <a:ea typeface="Gill Sans"/>
              <a:cs typeface="Gill Sans"/>
              <a:sym typeface="Gill Sans"/>
            </a:endParaRPr>
          </a:p>
        </p:txBody>
      </p:sp>
      <p:sp>
        <p:nvSpPr>
          <p:cNvPr id="185" name="Google Shape;185;p2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186" name="Google Shape;186;p29"/>
          <p:cNvPicPr preferRelativeResize="0"/>
          <p:nvPr/>
        </p:nvPicPr>
        <p:blipFill>
          <a:blip r:embed="rId4">
            <a:alphaModFix/>
          </a:blip>
          <a:stretch>
            <a:fillRect/>
          </a:stretch>
        </p:blipFill>
        <p:spPr>
          <a:xfrm>
            <a:off x="2218580" y="0"/>
            <a:ext cx="6925420" cy="4717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192" name="Google Shape;192;p30"/>
          <p:cNvPicPr preferRelativeResize="0"/>
          <p:nvPr/>
        </p:nvPicPr>
        <p:blipFill>
          <a:blip r:embed="rId3">
            <a:alphaModFix/>
          </a:blip>
          <a:stretch>
            <a:fillRect/>
          </a:stretch>
        </p:blipFill>
        <p:spPr>
          <a:xfrm>
            <a:off x="0" y="-6"/>
            <a:ext cx="9144001" cy="51009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96" name="Shape 196"/>
        <p:cNvGrpSpPr/>
        <p:nvPr/>
      </p:nvGrpSpPr>
      <p:grpSpPr>
        <a:xfrm>
          <a:off x="0" y="0"/>
          <a:ext cx="0" cy="0"/>
          <a:chOff x="0" y="0"/>
          <a:chExt cx="0" cy="0"/>
        </a:xfrm>
      </p:grpSpPr>
      <p:graphicFrame>
        <p:nvGraphicFramePr>
          <p:cNvPr id="197" name="Google Shape;197;p31"/>
          <p:cNvGraphicFramePr/>
          <p:nvPr/>
        </p:nvGraphicFramePr>
        <p:xfrm>
          <a:off x="295400" y="64400"/>
          <a:ext cx="3000000" cy="3000000"/>
        </p:xfrm>
        <a:graphic>
          <a:graphicData uri="http://schemas.openxmlformats.org/drawingml/2006/table">
            <a:tbl>
              <a:tblPr>
                <a:noFill/>
                <a:tableStyleId>{DE330F26-92AC-4430-B117-6DE9EB7F4746}</a:tableStyleId>
              </a:tblPr>
              <a:tblGrid>
                <a:gridCol w="1275475"/>
                <a:gridCol w="1383950"/>
                <a:gridCol w="1819275"/>
                <a:gridCol w="1246825"/>
                <a:gridCol w="1431775"/>
                <a:gridCol w="14317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41</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300+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30,000+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98" name="Google Shape;198;p31"/>
          <p:cNvPicPr preferRelativeResize="0"/>
          <p:nvPr/>
        </p:nvPicPr>
        <p:blipFill>
          <a:blip r:embed="rId3">
            <a:alphaModFix/>
          </a:blip>
          <a:stretch>
            <a:fillRect/>
          </a:stretch>
        </p:blipFill>
        <p:spPr>
          <a:xfrm>
            <a:off x="0" y="1580575"/>
            <a:ext cx="9144003" cy="33666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2"/>
          <p:cNvPicPr preferRelativeResize="0"/>
          <p:nvPr/>
        </p:nvPicPr>
        <p:blipFill rotWithShape="1">
          <a:blip r:embed="rId3">
            <a:alphaModFix/>
          </a:blip>
          <a:srcRect b="0" l="0" r="0" t="0"/>
          <a:stretch/>
        </p:blipFill>
        <p:spPr>
          <a:xfrm>
            <a:off x="0" y="304800"/>
            <a:ext cx="9144000" cy="4835901"/>
          </a:xfrm>
          <a:prstGeom prst="rect">
            <a:avLst/>
          </a:prstGeom>
          <a:noFill/>
          <a:ln>
            <a:noFill/>
          </a:ln>
        </p:spPr>
      </p:pic>
      <p:sp>
        <p:nvSpPr>
          <p:cNvPr id="204" name="Google Shape;204;p32"/>
          <p:cNvSpPr txBox="1"/>
          <p:nvPr>
            <p:ph type="title"/>
          </p:nvPr>
        </p:nvSpPr>
        <p:spPr>
          <a:xfrm>
            <a:off x="0" y="2425"/>
            <a:ext cx="88323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600"/>
              <a:t>Open Source Isn’t Slowing Down Any Time Soon</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10" name="Google Shape;210;p3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11" name="Google Shape;211;p3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12" name="Google Shape;212;p3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13" name="Google Shape;213;p3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14" name="Google Shape;214;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20" name="Google Shape;220;p34"/>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221" name="Google Shape;221;p34"/>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222" name="Google Shape;222;p34"/>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23" name="Google Shape;223;p34"/>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24" name="Google Shape;224;p34"/>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25" name="Google Shape;225;p34"/>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226" name="Google Shape;226;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232" name="Google Shape;232;p35"/>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233" name="Google Shape;233;p35"/>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234" name="Google Shape;234;p35"/>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35" name="Google Shape;235;p35"/>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36" name="Google Shape;236;p35"/>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37" name="Google Shape;237;p35"/>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238" name="Google Shape;238;p35"/>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239" name="Google Shape;239;p35"/>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240" name="Google Shape;240;p35"/>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241" name="Google Shape;241;p35"/>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242" name="Google Shape;242;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